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61" r:id="rId6"/>
    <p:sldId id="259"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114" d="100"/>
          <a:sy n="114" d="100"/>
        </p:scale>
        <p:origin x="18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pPr/>
              <a:t>8/18/2019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pPr/>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pPr/>
              <a:t>8/18/2019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pPr/>
              <a:t>8/18/2019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pPr/>
              <a:t>8/18/2019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pPr/>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pPr/>
              <a:t>8/18/2019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8/18/2019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Ms. Turner’s first grade</a:t>
            </a:r>
          </a:p>
        </p:txBody>
      </p:sp>
      <p:sp>
        <p:nvSpPr>
          <p:cNvPr id="3" name="Subtitle 2"/>
          <p:cNvSpPr>
            <a:spLocks noGrp="1"/>
          </p:cNvSpPr>
          <p:nvPr>
            <p:ph type="subTitle" idx="1"/>
          </p:nvPr>
        </p:nvSpPr>
        <p:spPr/>
        <p:txBody>
          <a:bodyPr/>
          <a:lstStyle/>
          <a:p>
            <a:r>
              <a:rPr lang="en-US" dirty="0"/>
              <a:t>2019-2020</a:t>
            </a:r>
          </a:p>
        </p:txBody>
      </p:sp>
    </p:spTree>
    <p:extLst>
      <p:ext uri="{BB962C8B-B14F-4D97-AF65-F5344CB8AC3E}">
        <p14:creationId xmlns:p14="http://schemas.microsoft.com/office/powerpoint/2010/main" val="290700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normAutofit/>
          </a:bodyPr>
          <a:lstStyle/>
          <a:p>
            <a:r>
              <a:rPr lang="en-US" sz="2800" b="1" dirty="0"/>
              <a:t>I have been at Rolling Meadows since 2009 and I love it! I am so lucky to work with such wonderful students, parents, teachers and staff. I love Harry Potter, BYU Football, bright colors, chocolate, reading, traveling, music, dance, all things French, and spending time with my family and friends. I graduated from BYU with my Bachelor’s Degree and from Utah State with my Master’s Degree. I have always loved to learn new things and have wanted to be a teacher for as long as I can remember. I hope to be able to make this year not only one full of learning, but full of music, movement, fun and growing.</a:t>
            </a:r>
            <a:endParaRPr lang="en-US" sz="2800" dirty="0"/>
          </a:p>
        </p:txBody>
      </p:sp>
    </p:spTree>
    <p:extLst>
      <p:ext uri="{BB962C8B-B14F-4D97-AF65-F5344CB8AC3E}">
        <p14:creationId xmlns:p14="http://schemas.microsoft.com/office/powerpoint/2010/main" val="260902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schedule</a:t>
            </a:r>
          </a:p>
        </p:txBody>
      </p:sp>
      <p:sp>
        <p:nvSpPr>
          <p:cNvPr id="3" name="Content Placeholder 2"/>
          <p:cNvSpPr>
            <a:spLocks noGrp="1"/>
          </p:cNvSpPr>
          <p:nvPr>
            <p:ph idx="1"/>
          </p:nvPr>
        </p:nvSpPr>
        <p:spPr>
          <a:xfrm>
            <a:off x="1024128" y="2286000"/>
            <a:ext cx="9910572" cy="4279900"/>
          </a:xfrm>
        </p:spPr>
        <p:txBody>
          <a:bodyPr>
            <a:normAutofit fontScale="92500" lnSpcReduction="10000"/>
          </a:bodyPr>
          <a:lstStyle/>
          <a:p>
            <a:r>
              <a:rPr lang="en-US" b="1" dirty="0"/>
              <a:t>Here is an overview of what a typical day may look like:</a:t>
            </a:r>
            <a:br>
              <a:rPr lang="en-US" b="1" dirty="0"/>
            </a:br>
            <a:br>
              <a:rPr lang="en-US" b="1" dirty="0"/>
            </a:br>
            <a:r>
              <a:rPr lang="en-US" dirty="0"/>
              <a:t>9:00-9:05 – Student Arrival and Breakfast Pickup</a:t>
            </a:r>
            <a:br>
              <a:rPr lang="en-US" dirty="0"/>
            </a:br>
            <a:r>
              <a:rPr lang="en-US" dirty="0"/>
              <a:t>9:05-9:20 – Breakfast, self-start, and homework check</a:t>
            </a:r>
            <a:br>
              <a:rPr lang="en-US" dirty="0"/>
            </a:br>
            <a:r>
              <a:rPr lang="en-US" dirty="0"/>
              <a:t>9:20-9:30 – Morning Meeting</a:t>
            </a:r>
            <a:br>
              <a:rPr lang="en-US" dirty="0"/>
            </a:br>
            <a:r>
              <a:rPr lang="en-US" dirty="0"/>
              <a:t>9:30-10:30 – Language Arts Step-Up!</a:t>
            </a:r>
            <a:br>
              <a:rPr lang="en-US" dirty="0"/>
            </a:br>
            <a:r>
              <a:rPr lang="en-US" dirty="0"/>
              <a:t>10:35-10:50 – A.M. Recess</a:t>
            </a:r>
            <a:br>
              <a:rPr lang="en-US" dirty="0"/>
            </a:br>
            <a:r>
              <a:rPr lang="en-US" dirty="0"/>
              <a:t>10:50-11:30 – Math</a:t>
            </a:r>
            <a:br>
              <a:rPr lang="en-US" dirty="0"/>
            </a:br>
            <a:r>
              <a:rPr lang="en-US" dirty="0"/>
              <a:t>11:30-12:00 – Language Arts</a:t>
            </a:r>
            <a:br>
              <a:rPr lang="en-US" dirty="0"/>
            </a:br>
            <a:r>
              <a:rPr lang="en-US" dirty="0"/>
              <a:t>12:00-12:40 – Lunch and Recess</a:t>
            </a:r>
            <a:br>
              <a:rPr lang="en-US" dirty="0"/>
            </a:br>
            <a:r>
              <a:rPr lang="en-US" dirty="0"/>
              <a:t>12:40-1:05 – Language </a:t>
            </a:r>
            <a:r>
              <a:rPr lang="en-US"/>
              <a:t>Arts continued</a:t>
            </a:r>
            <a:br>
              <a:rPr lang="en-US" dirty="0"/>
            </a:br>
            <a:r>
              <a:rPr lang="en-US" dirty="0"/>
              <a:t>1:05-1:50 – Extras</a:t>
            </a:r>
            <a:br>
              <a:rPr lang="en-US" dirty="0"/>
            </a:br>
            <a:r>
              <a:rPr lang="en-US" dirty="0"/>
              <a:t>1:55-2:10 – P.M. Recess</a:t>
            </a:r>
            <a:br>
              <a:rPr lang="en-US" dirty="0"/>
            </a:br>
            <a:r>
              <a:rPr lang="en-US" dirty="0"/>
              <a:t>2:10-3:00 – Workshops</a:t>
            </a:r>
            <a:br>
              <a:rPr lang="en-US" dirty="0"/>
            </a:br>
            <a:r>
              <a:rPr lang="en-US" dirty="0"/>
              <a:t>3:00-3:35 – Science or Social Studies</a:t>
            </a:r>
            <a:br>
              <a:rPr lang="en-US" dirty="0"/>
            </a:br>
            <a:r>
              <a:rPr lang="en-US" dirty="0"/>
              <a:t>3:35-3:45 – Review the day and Clean Up</a:t>
            </a:r>
          </a:p>
        </p:txBody>
      </p:sp>
    </p:spTree>
    <p:extLst>
      <p:ext uri="{BB962C8B-B14F-4D97-AF65-F5344CB8AC3E}">
        <p14:creationId xmlns:p14="http://schemas.microsoft.com/office/powerpoint/2010/main" val="2652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2535906" y="4296727"/>
            <a:ext cx="6555188" cy="2582546"/>
          </a:xfrm>
          <a:prstGeom prst="rect">
            <a:avLst/>
          </a:prstGeom>
        </p:spPr>
      </p:pic>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a:xfrm>
            <a:off x="1024128" y="2286000"/>
            <a:ext cx="9720073" cy="2324100"/>
          </a:xfrm>
        </p:spPr>
        <p:txBody>
          <a:bodyPr/>
          <a:lstStyle/>
          <a:p>
            <a:pPr algn="ctr"/>
            <a:r>
              <a:rPr lang="en-US" sz="2800" b="1" u="sng" dirty="0"/>
              <a:t>Homework Folders are to be taken home each night and returned the following day. </a:t>
            </a:r>
          </a:p>
          <a:p>
            <a:pPr algn="ctr"/>
            <a:r>
              <a:rPr lang="en-US" dirty="0"/>
              <a:t>There will be a </a:t>
            </a:r>
            <a:r>
              <a:rPr lang="en-US" b="1" dirty="0"/>
              <a:t>math homework page</a:t>
            </a:r>
            <a:r>
              <a:rPr lang="en-US" dirty="0"/>
              <a:t> most Mondays-</a:t>
            </a:r>
            <a:r>
              <a:rPr lang="en-US" dirty="0" err="1"/>
              <a:t>Thrusday</a:t>
            </a:r>
            <a:r>
              <a:rPr lang="en-US" dirty="0"/>
              <a:t> (the exceptions being when a new unit is introduced or a test was taken). Students are also expected to read, and record their reading, at least </a:t>
            </a:r>
            <a:r>
              <a:rPr lang="en-US" b="1" dirty="0"/>
              <a:t>20 minutes each night</a:t>
            </a:r>
            <a:r>
              <a:rPr lang="en-US" dirty="0"/>
              <a:t>. Reading minutes must be initialed by a parent or guardian.</a:t>
            </a:r>
          </a:p>
        </p:txBody>
      </p:sp>
      <p:sp>
        <p:nvSpPr>
          <p:cNvPr id="5" name="TextBox 4"/>
          <p:cNvSpPr txBox="1"/>
          <p:nvPr/>
        </p:nvSpPr>
        <p:spPr>
          <a:xfrm>
            <a:off x="3543300" y="54610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6" name="TextBox 5"/>
          <p:cNvSpPr txBox="1"/>
          <p:nvPr/>
        </p:nvSpPr>
        <p:spPr>
          <a:xfrm>
            <a:off x="4434767" y="54483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7" name="TextBox 6"/>
          <p:cNvSpPr txBox="1"/>
          <p:nvPr/>
        </p:nvSpPr>
        <p:spPr>
          <a:xfrm>
            <a:off x="5372091" y="54610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8" name="TextBox 7"/>
          <p:cNvSpPr txBox="1"/>
          <p:nvPr/>
        </p:nvSpPr>
        <p:spPr>
          <a:xfrm>
            <a:off x="6260047" y="54610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9" name="TextBox 8"/>
          <p:cNvSpPr txBox="1"/>
          <p:nvPr/>
        </p:nvSpPr>
        <p:spPr>
          <a:xfrm>
            <a:off x="7160703" y="54610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10" name="TextBox 9"/>
          <p:cNvSpPr txBox="1"/>
          <p:nvPr/>
        </p:nvSpPr>
        <p:spPr>
          <a:xfrm>
            <a:off x="8072627" y="5461000"/>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11" name="TextBox 10"/>
          <p:cNvSpPr txBox="1"/>
          <p:nvPr/>
        </p:nvSpPr>
        <p:spPr>
          <a:xfrm>
            <a:off x="2622554" y="6226314"/>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
        <p:nvSpPr>
          <p:cNvPr id="12" name="TextBox 11"/>
          <p:cNvSpPr txBox="1"/>
          <p:nvPr/>
        </p:nvSpPr>
        <p:spPr>
          <a:xfrm>
            <a:off x="3570638" y="6226314"/>
            <a:ext cx="878767" cy="707886"/>
          </a:xfrm>
          <a:prstGeom prst="rect">
            <a:avLst/>
          </a:prstGeom>
          <a:noFill/>
        </p:spPr>
        <p:txBody>
          <a:bodyPr wrap="none" rtlCol="0">
            <a:spAutoFit/>
          </a:bodyPr>
          <a:lstStyle/>
          <a:p>
            <a:r>
              <a:rPr lang="en-US" sz="4000" b="1" dirty="0">
                <a:latin typeface="Palace Script MT" panose="030303020206070C0B05" pitchFamily="66" charset="0"/>
              </a:rPr>
              <a:t>20</a:t>
            </a:r>
            <a:r>
              <a:rPr lang="en-US" sz="2800" dirty="0">
                <a:latin typeface="Palace Script MT" panose="030303020206070C0B05" pitchFamily="66" charset="0"/>
              </a:rPr>
              <a:t>JS</a:t>
            </a:r>
          </a:p>
        </p:txBody>
      </p:sp>
    </p:spTree>
    <p:extLst>
      <p:ext uri="{BB962C8B-B14F-4D97-AF65-F5344CB8AC3E}">
        <p14:creationId xmlns:p14="http://schemas.microsoft.com/office/powerpoint/2010/main" val="221532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a:t>
            </a:r>
          </a:p>
        </p:txBody>
      </p:sp>
      <p:sp>
        <p:nvSpPr>
          <p:cNvPr id="3" name="Content Placeholder 2"/>
          <p:cNvSpPr>
            <a:spLocks noGrp="1"/>
          </p:cNvSpPr>
          <p:nvPr>
            <p:ph idx="1"/>
          </p:nvPr>
        </p:nvSpPr>
        <p:spPr/>
        <p:txBody>
          <a:bodyPr/>
          <a:lstStyle/>
          <a:p>
            <a:r>
              <a:rPr lang="en-US" b="1" dirty="0"/>
              <a:t>We follow the Utah State Core Curriculum (find it at www.uen.org). To help us reach our educational goals, we use Wonders reading and Go Math!</a:t>
            </a:r>
            <a:endParaRPr lang="en-US" dirty="0"/>
          </a:p>
          <a:p>
            <a:r>
              <a:rPr lang="en-US" b="1" dirty="0">
                <a:solidFill>
                  <a:srgbClr val="0070C0"/>
                </a:solidFill>
              </a:rPr>
              <a:t>Wonders</a:t>
            </a:r>
            <a:r>
              <a:rPr lang="en-US" b="1" dirty="0"/>
              <a:t> and </a:t>
            </a:r>
            <a:r>
              <a:rPr lang="en-US" b="1" dirty="0">
                <a:solidFill>
                  <a:srgbClr val="0070C0"/>
                </a:solidFill>
              </a:rPr>
              <a:t>Go Math! </a:t>
            </a:r>
            <a:r>
              <a:rPr lang="en-US" b="1" dirty="0"/>
              <a:t>both have online supports which students can use at home. Both can be accessed from portal.graniteschools.org by using your student’s district number (9……) and the password 123456 or the student number again.</a:t>
            </a:r>
          </a:p>
          <a:p>
            <a:r>
              <a:rPr lang="en-US" b="1" dirty="0"/>
              <a:t>Links to both these websites, as well as other online activities, are available from my website: </a:t>
            </a:r>
            <a:r>
              <a:rPr lang="en-US" b="1" dirty="0">
                <a:solidFill>
                  <a:srgbClr val="0070C0"/>
                </a:solidFill>
              </a:rPr>
              <a:t>learnexplorecreate.weebly.com</a:t>
            </a:r>
            <a:endParaRPr lang="en-US" dirty="0">
              <a:solidFill>
                <a:srgbClr val="0070C0"/>
              </a:solidFill>
            </a:endParaRPr>
          </a:p>
        </p:txBody>
      </p:sp>
    </p:spTree>
    <p:extLst>
      <p:ext uri="{BB962C8B-B14F-4D97-AF65-F5344CB8AC3E}">
        <p14:creationId xmlns:p14="http://schemas.microsoft.com/office/powerpoint/2010/main" val="211703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extras</a:t>
            </a:r>
          </a:p>
        </p:txBody>
      </p:sp>
      <p:sp>
        <p:nvSpPr>
          <p:cNvPr id="3" name="Content Placeholder 2"/>
          <p:cNvSpPr>
            <a:spLocks noGrp="1"/>
          </p:cNvSpPr>
          <p:nvPr>
            <p:ph idx="1"/>
          </p:nvPr>
        </p:nvSpPr>
        <p:spPr>
          <a:xfrm>
            <a:off x="1024128" y="2286000"/>
            <a:ext cx="9720073" cy="4152900"/>
          </a:xfrm>
        </p:spPr>
        <p:txBody>
          <a:bodyPr>
            <a:normAutofit lnSpcReduction="10000"/>
          </a:bodyPr>
          <a:lstStyle/>
          <a:p>
            <a:r>
              <a:rPr lang="en-US" sz="3200" dirty="0"/>
              <a:t>Mondays: Library</a:t>
            </a:r>
            <a:br>
              <a:rPr lang="en-US" sz="3200" dirty="0"/>
            </a:br>
            <a:r>
              <a:rPr lang="en-US" sz="3200" dirty="0" err="1"/>
              <a:t>Tuesdays:P.E</a:t>
            </a:r>
            <a:r>
              <a:rPr lang="en-US" sz="3200" dirty="0"/>
              <a:t>. – don’t forget to wear good shoes!</a:t>
            </a:r>
            <a:br>
              <a:rPr lang="en-US" sz="3200" dirty="0"/>
            </a:br>
            <a:r>
              <a:rPr lang="en-US" sz="3200" dirty="0"/>
              <a:t>Wednesdays: Computers</a:t>
            </a:r>
            <a:br>
              <a:rPr lang="en-US" sz="3200" dirty="0"/>
            </a:br>
            <a:r>
              <a:rPr lang="en-US" sz="3200" dirty="0"/>
              <a:t>Thursdays: Rotate between Art, Keyboarding, and Social Skills</a:t>
            </a:r>
          </a:p>
          <a:p>
            <a:r>
              <a:rPr lang="en-US" sz="2800" dirty="0"/>
              <a:t>Students will be using Chromebooks on a regular basis. Wednesdays will be the day that we will have a set time for computer use, focusing on </a:t>
            </a:r>
            <a:r>
              <a:rPr lang="en-US" sz="2800" dirty="0" err="1"/>
              <a:t>STMath</a:t>
            </a:r>
            <a:r>
              <a:rPr lang="en-US" sz="2800" dirty="0"/>
              <a:t>. As the year progresses, we will be using the Chromebooks more and more frequently for a variety of assignments, projects, and activities.</a:t>
            </a:r>
          </a:p>
        </p:txBody>
      </p:sp>
    </p:spTree>
    <p:extLst>
      <p:ext uri="{BB962C8B-B14F-4D97-AF65-F5344CB8AC3E}">
        <p14:creationId xmlns:p14="http://schemas.microsoft.com/office/powerpoint/2010/main" val="412154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information</a:t>
            </a:r>
          </a:p>
        </p:txBody>
      </p:sp>
      <p:sp>
        <p:nvSpPr>
          <p:cNvPr id="3" name="Content Placeholder 2"/>
          <p:cNvSpPr>
            <a:spLocks noGrp="1"/>
          </p:cNvSpPr>
          <p:nvPr>
            <p:ph idx="1"/>
          </p:nvPr>
        </p:nvSpPr>
        <p:spPr/>
        <p:txBody>
          <a:bodyPr>
            <a:normAutofit fontScale="92500" lnSpcReduction="10000"/>
          </a:bodyPr>
          <a:lstStyle/>
          <a:p>
            <a:r>
              <a:rPr lang="en-US" b="1" dirty="0"/>
              <a:t> </a:t>
            </a:r>
            <a:endParaRPr lang="en-US" dirty="0"/>
          </a:p>
          <a:p>
            <a:pPr lvl="0"/>
            <a:r>
              <a:rPr lang="en-US" b="1" u="sng" dirty="0"/>
              <a:t>Attendance</a:t>
            </a:r>
            <a:r>
              <a:rPr lang="en-US" dirty="0"/>
              <a:t> – Not only is it important for your student to be in school, it is important for them to be on time. </a:t>
            </a:r>
            <a:r>
              <a:rPr lang="en-US" b="1" dirty="0"/>
              <a:t>School starts at 9:00!</a:t>
            </a:r>
            <a:r>
              <a:rPr lang="en-US" dirty="0"/>
              <a:t> If they come after 9:05, they are tardy.</a:t>
            </a:r>
          </a:p>
          <a:p>
            <a:pPr lvl="0"/>
            <a:r>
              <a:rPr lang="en-US" b="1" u="sng" dirty="0"/>
              <a:t>While attendance is important, please do not bring your student if they are sick. We all want to be healthy!</a:t>
            </a:r>
            <a:r>
              <a:rPr lang="en-US" b="1" dirty="0"/>
              <a:t> </a:t>
            </a:r>
            <a:r>
              <a:rPr lang="en-US" dirty="0"/>
              <a:t>Students will not be allowed to stay in from recess for health related reasons without a doctor’s note. Please make sure that they are appropriately dressed for the weather! If the weather is too wet or cold, the administration will call an indoor recess.</a:t>
            </a:r>
          </a:p>
          <a:p>
            <a:pPr lvl="0"/>
            <a:r>
              <a:rPr lang="en-US" b="1" u="sng" dirty="0"/>
              <a:t>Dress Code</a:t>
            </a:r>
            <a:r>
              <a:rPr lang="en-US" dirty="0"/>
              <a:t> – </a:t>
            </a:r>
            <a:r>
              <a:rPr lang="en-US" b="1" dirty="0"/>
              <a:t>All tops must have at least 2 inch shoulder straps and shorts/skirts must reach the student’s fingertips. No inappropriate images or words are allowed on clothing. If students are violating the dress code, they may be asked to call home or be given another shirt to wear.</a:t>
            </a:r>
            <a:endParaRPr lang="en-US" dirty="0"/>
          </a:p>
          <a:p>
            <a:r>
              <a:rPr lang="en-US" b="1" u="sng" dirty="0"/>
              <a:t>Free-and-Reduced Lunch</a:t>
            </a:r>
            <a:r>
              <a:rPr lang="en-US" dirty="0"/>
              <a:t> – Don’t forget to apply for free-and-reduced lunch!</a:t>
            </a:r>
          </a:p>
        </p:txBody>
      </p:sp>
    </p:spTree>
    <p:extLst>
      <p:ext uri="{BB962C8B-B14F-4D97-AF65-F5344CB8AC3E}">
        <p14:creationId xmlns:p14="http://schemas.microsoft.com/office/powerpoint/2010/main" val="15987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Plan</a:t>
            </a:r>
          </a:p>
        </p:txBody>
      </p:sp>
      <p:sp>
        <p:nvSpPr>
          <p:cNvPr id="3" name="Content Placeholder 2"/>
          <p:cNvSpPr>
            <a:spLocks noGrp="1"/>
          </p:cNvSpPr>
          <p:nvPr>
            <p:ph idx="1"/>
          </p:nvPr>
        </p:nvSpPr>
        <p:spPr>
          <a:xfrm>
            <a:off x="212270" y="1811865"/>
            <a:ext cx="11699423" cy="4859867"/>
          </a:xfrm>
        </p:spPr>
        <p:txBody>
          <a:bodyPr>
            <a:noAutofit/>
          </a:bodyPr>
          <a:lstStyle/>
          <a:p>
            <a:pPr marL="91440" lvl="1" indent="-91440">
              <a:spcBef>
                <a:spcPts val="1200"/>
              </a:spcBef>
              <a:spcAft>
                <a:spcPts val="200"/>
              </a:spcAft>
              <a:buSzPct val="100000"/>
              <a:buFont typeface="Tw Cen MT" panose="020B0602020104020603" pitchFamily="34" charset="0"/>
              <a:buChar char=" "/>
            </a:pPr>
            <a:r>
              <a:rPr lang="en-US" sz="1400" dirty="0"/>
              <a:t>This year first grade will be using CLASS DOJO. Please take a moment to download the CLASS DOJO APP and follow the instructions to join our class (sent home separately). At Rolling Meadows we expect Rockets to ROCK! They need to be </a:t>
            </a:r>
            <a:r>
              <a:rPr lang="en-US" sz="1400" b="1" u="sng" dirty="0"/>
              <a:t>R</a:t>
            </a:r>
            <a:r>
              <a:rPr lang="en-US" sz="1400" u="sng" dirty="0"/>
              <a:t>espectful</a:t>
            </a:r>
            <a:r>
              <a:rPr lang="en-US" sz="1400" dirty="0"/>
              <a:t>, </a:t>
            </a:r>
            <a:r>
              <a:rPr lang="en-US" sz="1400" b="1" u="sng" dirty="0"/>
              <a:t>O</a:t>
            </a:r>
            <a:r>
              <a:rPr lang="en-US" sz="1400" u="sng" dirty="0"/>
              <a:t>n Task</a:t>
            </a:r>
            <a:r>
              <a:rPr lang="en-US" sz="1400" dirty="0"/>
              <a:t>, </a:t>
            </a:r>
            <a:r>
              <a:rPr lang="en-US" sz="1400" b="1" u="sng" dirty="0"/>
              <a:t>C</a:t>
            </a:r>
            <a:r>
              <a:rPr lang="en-US" sz="1400" u="sng" dirty="0"/>
              <a:t>aring</a:t>
            </a:r>
            <a:r>
              <a:rPr lang="en-US" sz="1400" dirty="0"/>
              <a:t>, and keep </a:t>
            </a:r>
            <a:r>
              <a:rPr lang="en-US" sz="1400" b="1" u="sng" dirty="0" err="1"/>
              <a:t>K</a:t>
            </a:r>
            <a:r>
              <a:rPr lang="en-US" sz="1400" u="sng" dirty="0" err="1"/>
              <a:t>yhfooty</a:t>
            </a:r>
            <a:r>
              <a:rPr lang="en-US" sz="1400" dirty="0"/>
              <a:t>. Students will be able to receive (and be deducted) points from any first grade teacher. Classroom goals will be set leading up to various celebrations. What it takes to participate in each celebration will vary throughout the year as we adjust to the needs of the kids and work together to discover how to best use this application.</a:t>
            </a:r>
          </a:p>
          <a:p>
            <a:pPr marL="91440" lvl="1" indent="-91440">
              <a:spcBef>
                <a:spcPts val="1200"/>
              </a:spcBef>
              <a:spcAft>
                <a:spcPts val="200"/>
              </a:spcAft>
              <a:buSzPct val="100000"/>
              <a:buFont typeface="Tw Cen MT" panose="020B0602020104020603" pitchFamily="34" charset="0"/>
              <a:buChar char=" "/>
            </a:pPr>
            <a:r>
              <a:rPr lang="en-US" sz="1400" dirty="0"/>
              <a:t>Days with substitutes a clip chart will be used to determine how many points they will receive:</a:t>
            </a:r>
            <a:br>
              <a:rPr lang="en-US" sz="1400" dirty="0"/>
            </a:br>
            <a:r>
              <a:rPr lang="en-US" sz="1400" dirty="0"/>
              <a:t>Purple +3, Pink +2, Blue +1, Green +0, Yellow -1, Orange -2, Red -3</a:t>
            </a:r>
          </a:p>
          <a:p>
            <a:endParaRPr lang="en-US" sz="1400" dirty="0"/>
          </a:p>
          <a:p>
            <a:endParaRPr lang="en-US" sz="1400" dirty="0"/>
          </a:p>
          <a:p>
            <a:pPr lvl="1" fontAlgn="base">
              <a:buNone/>
            </a:pPr>
            <a:endParaRPr lang="en-US" sz="1400" dirty="0"/>
          </a:p>
        </p:txBody>
      </p:sp>
      <p:graphicFrame>
        <p:nvGraphicFramePr>
          <p:cNvPr id="4" name="Table 3"/>
          <p:cNvGraphicFramePr>
            <a:graphicFrameLocks noGrp="1"/>
          </p:cNvGraphicFramePr>
          <p:nvPr/>
        </p:nvGraphicFramePr>
        <p:xfrm>
          <a:off x="1028700" y="3283252"/>
          <a:ext cx="10074730" cy="3352800"/>
        </p:xfrm>
        <a:graphic>
          <a:graphicData uri="http://schemas.openxmlformats.org/drawingml/2006/table">
            <a:tbl>
              <a:tblPr firstRow="1" bandRow="1">
                <a:tableStyleId>{5C22544A-7EE6-4342-B048-85BDC9FD1C3A}</a:tableStyleId>
              </a:tblPr>
              <a:tblGrid>
                <a:gridCol w="5037365">
                  <a:extLst>
                    <a:ext uri="{9D8B030D-6E8A-4147-A177-3AD203B41FA5}">
                      <a16:colId xmlns:a16="http://schemas.microsoft.com/office/drawing/2014/main" val="20000"/>
                    </a:ext>
                  </a:extLst>
                </a:gridCol>
                <a:gridCol w="5037365">
                  <a:extLst>
                    <a:ext uri="{9D8B030D-6E8A-4147-A177-3AD203B41FA5}">
                      <a16:colId xmlns:a16="http://schemas.microsoft.com/office/drawing/2014/main" val="20001"/>
                    </a:ext>
                  </a:extLst>
                </a:gridCol>
              </a:tblGrid>
              <a:tr h="370840">
                <a:tc>
                  <a:txBody>
                    <a:bodyPr/>
                    <a:lstStyle/>
                    <a:p>
                      <a:r>
                        <a:rPr lang="en-US" sz="1400" dirty="0"/>
                        <a:t>To start off the year, students may EARN points for the following:</a:t>
                      </a:r>
                      <a:br>
                        <a:rPr lang="en-US" sz="1400" dirty="0"/>
                      </a:br>
                      <a:endParaRPr lang="en-US" sz="1400" dirty="0"/>
                    </a:p>
                    <a:p>
                      <a:r>
                        <a:rPr lang="en-US" sz="1400" dirty="0"/>
                        <a:t>Individually</a:t>
                      </a:r>
                    </a:p>
                    <a:p>
                      <a:pPr>
                        <a:buFont typeface="Arial" pitchFamily="34" charset="0"/>
                        <a:buChar char="•"/>
                      </a:pPr>
                      <a:r>
                        <a:rPr lang="en-US" sz="1400" dirty="0"/>
                        <a:t> Bringing homework and signed reading log each day,</a:t>
                      </a:r>
                    </a:p>
                    <a:p>
                      <a:pPr>
                        <a:buFont typeface="Arial" pitchFamily="34" charset="0"/>
                        <a:buChar char="•"/>
                      </a:pPr>
                      <a:r>
                        <a:rPr lang="en-US" sz="1400" baseline="0" dirty="0"/>
                        <a:t> </a:t>
                      </a:r>
                      <a:r>
                        <a:rPr lang="en-US" sz="1400" dirty="0"/>
                        <a:t>Setting an example as a student who ROCKs! (this will be broken down into several elements) and</a:t>
                      </a:r>
                    </a:p>
                    <a:p>
                      <a:pPr>
                        <a:buFont typeface="Arial" pitchFamily="34" charset="0"/>
                        <a:buChar char="•"/>
                      </a:pPr>
                      <a:r>
                        <a:rPr lang="en-US" sz="1400" baseline="0" dirty="0"/>
                        <a:t> </a:t>
                      </a:r>
                      <a:r>
                        <a:rPr lang="en-US" sz="1400" dirty="0"/>
                        <a:t>Showing growth toward, or meeting, an individual goal.</a:t>
                      </a:r>
                    </a:p>
                    <a:p>
                      <a:pPr>
                        <a:buFont typeface="Arial" pitchFamily="34" charset="0"/>
                        <a:buNone/>
                      </a:pPr>
                      <a:endParaRPr lang="en-US" sz="1400" baseline="0" dirty="0"/>
                    </a:p>
                    <a:p>
                      <a:pPr>
                        <a:buFont typeface="Arial" pitchFamily="34" charset="0"/>
                        <a:buNone/>
                      </a:pPr>
                      <a:r>
                        <a:rPr lang="en-US" sz="1400" dirty="0"/>
                        <a:t>As A Class</a:t>
                      </a:r>
                    </a:p>
                    <a:p>
                      <a:pPr>
                        <a:buFont typeface="Arial" pitchFamily="34" charset="0"/>
                        <a:buChar char="•"/>
                      </a:pPr>
                      <a:r>
                        <a:rPr lang="en-US" sz="1400" baseline="0" dirty="0"/>
                        <a:t> </a:t>
                      </a:r>
                      <a:r>
                        <a:rPr lang="en-US" sz="1400" dirty="0"/>
                        <a:t>Following directions the first time,</a:t>
                      </a:r>
                    </a:p>
                    <a:p>
                      <a:pPr>
                        <a:buFont typeface="Arial" pitchFamily="34" charset="0"/>
                        <a:buChar char="•"/>
                      </a:pPr>
                      <a:r>
                        <a:rPr lang="en-US" sz="1400" baseline="0" dirty="0"/>
                        <a:t> </a:t>
                      </a:r>
                      <a:r>
                        <a:rPr lang="en-US" sz="1400" dirty="0"/>
                        <a:t>Being ready to enter the school when picked up from recess,</a:t>
                      </a:r>
                    </a:p>
                    <a:p>
                      <a:pPr>
                        <a:buFont typeface="Arial" pitchFamily="34" charset="0"/>
                        <a:buChar char="•"/>
                      </a:pPr>
                      <a:r>
                        <a:rPr lang="en-US" sz="1400" baseline="0" dirty="0"/>
                        <a:t> </a:t>
                      </a:r>
                      <a:r>
                        <a:rPr lang="en-US" sz="1400" dirty="0"/>
                        <a:t>Being recognized by another school worker for their example, and</a:t>
                      </a:r>
                    </a:p>
                    <a:p>
                      <a:pPr>
                        <a:buFont typeface="Arial" pitchFamily="34" charset="0"/>
                        <a:buChar char="•"/>
                      </a:pPr>
                      <a:r>
                        <a:rPr lang="en-US" sz="1400" baseline="0" dirty="0"/>
                        <a:t> </a:t>
                      </a:r>
                      <a:r>
                        <a:rPr lang="en-US" sz="1400" dirty="0"/>
                        <a:t>Receiving positive feedback from a Substitute Teacher.</a:t>
                      </a:r>
                    </a:p>
                    <a:p>
                      <a:endParaRPr lang="en-US" dirty="0"/>
                    </a:p>
                  </a:txBody>
                  <a:tcPr/>
                </a:tc>
                <a:tc>
                  <a:txBody>
                    <a:bodyPr/>
                    <a:lstStyle/>
                    <a:p>
                      <a:pPr lvl="1" fontAlgn="base">
                        <a:buNone/>
                      </a:pPr>
                      <a:r>
                        <a:rPr lang="en-US" sz="1400" dirty="0"/>
                        <a:t>Students will LOSE points for the following:</a:t>
                      </a:r>
                    </a:p>
                    <a:p>
                      <a:pPr lvl="1" fontAlgn="base">
                        <a:buNone/>
                      </a:pPr>
                      <a:endParaRPr lang="en-US" sz="1400" dirty="0"/>
                    </a:p>
                    <a:p>
                      <a:pPr lvl="1" fontAlgn="base">
                        <a:buNone/>
                      </a:pPr>
                      <a:r>
                        <a:rPr lang="en-US" sz="1400" dirty="0"/>
                        <a:t>Individually</a:t>
                      </a:r>
                    </a:p>
                    <a:p>
                      <a:pPr lvl="1" fontAlgn="base">
                        <a:buFont typeface="Arial" pitchFamily="34" charset="0"/>
                        <a:buChar char="•"/>
                      </a:pPr>
                      <a:r>
                        <a:rPr lang="en-US" sz="1400" dirty="0"/>
                        <a:t> Not coming to school prepared, or</a:t>
                      </a:r>
                    </a:p>
                    <a:p>
                      <a:pPr lvl="1" fontAlgn="base">
                        <a:buFont typeface="Arial" pitchFamily="34" charset="0"/>
                        <a:buChar char="•"/>
                      </a:pPr>
                      <a:r>
                        <a:rPr lang="en-US" sz="1400" baseline="0" dirty="0"/>
                        <a:t> </a:t>
                      </a:r>
                      <a:r>
                        <a:rPr lang="en-US" sz="1400" dirty="0"/>
                        <a:t>Breaking a school expectation (these expectations will be listed separately).</a:t>
                      </a:r>
                    </a:p>
                    <a:p>
                      <a:pPr lvl="1" fontAlgn="base">
                        <a:buFont typeface="Arial" pitchFamily="34" charset="0"/>
                        <a:buNone/>
                      </a:pPr>
                      <a:endParaRPr lang="en-US" sz="1400" dirty="0"/>
                    </a:p>
                    <a:p>
                      <a:pPr lvl="1" fontAlgn="base">
                        <a:buNone/>
                      </a:pPr>
                      <a:r>
                        <a:rPr lang="en-US" sz="1400" dirty="0"/>
                        <a:t>As A Class</a:t>
                      </a:r>
                    </a:p>
                    <a:p>
                      <a:pPr lvl="1" fontAlgn="base">
                        <a:buFont typeface="Arial" pitchFamily="34" charset="0"/>
                        <a:buChar char="•"/>
                      </a:pPr>
                      <a:r>
                        <a:rPr lang="en-US" sz="1400" dirty="0"/>
                        <a:t> Negative feedback from a Substitute Teacher.</a:t>
                      </a:r>
                    </a:p>
                    <a:p>
                      <a:endParaRPr lang="en-US" sz="1400" dirty="0"/>
                    </a:p>
                    <a:p>
                      <a:endParaRPr lang="en-US"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70434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1765</TotalTime>
  <Words>537</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Palace Script MT</vt:lpstr>
      <vt:lpstr>Tw Cen MT</vt:lpstr>
      <vt:lpstr>Tw Cen MT Condensed</vt:lpstr>
      <vt:lpstr>Wingdings 3</vt:lpstr>
      <vt:lpstr>Integral</vt:lpstr>
      <vt:lpstr>Ms. Turner’s first grade</vt:lpstr>
      <vt:lpstr>About me</vt:lpstr>
      <vt:lpstr>Daily schedule</vt:lpstr>
      <vt:lpstr>Homework</vt:lpstr>
      <vt:lpstr>curriculum</vt:lpstr>
      <vt:lpstr>extras</vt:lpstr>
      <vt:lpstr>Other information</vt:lpstr>
      <vt:lpstr>Behavior Plan</vt:lpstr>
    </vt:vector>
  </TitlesOfParts>
  <Company>Granite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Turner’s first grade</dc:title>
  <dc:creator>Turner, Jessica L</dc:creator>
  <cp:lastModifiedBy>Turner, Jessica L</cp:lastModifiedBy>
  <cp:revision>40</cp:revision>
  <dcterms:created xsi:type="dcterms:W3CDTF">2015-08-20T22:50:43Z</dcterms:created>
  <dcterms:modified xsi:type="dcterms:W3CDTF">2019-08-18T22:50:04Z</dcterms:modified>
</cp:coreProperties>
</file>